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62" r:id="rId2"/>
  </p:sldIdLst>
  <p:sldSz cx="43891200" cy="32918400"/>
  <p:notesSz cx="9144000" cy="6858000"/>
  <p:defaultTextStyle>
    <a:defPPr>
      <a:defRPr lang="en-US"/>
    </a:defPPr>
    <a:lvl1pPr marL="0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1pPr>
    <a:lvl2pPr marL="1843430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2pPr>
    <a:lvl3pPr marL="3686861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3pPr>
    <a:lvl4pPr marL="5530291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4pPr>
    <a:lvl5pPr marL="7373722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5pPr>
    <a:lvl6pPr marL="9217152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6pPr>
    <a:lvl7pPr marL="11060582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7pPr>
    <a:lvl8pPr marL="12904013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8pPr>
    <a:lvl9pPr marL="14747443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512" userDrawn="1">
          <p15:clr>
            <a:srgbClr val="A4A3A4"/>
          </p15:clr>
        </p15:guide>
        <p15:guide id="2" pos="13824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9133C32-0508-8460-515E-C9AE3D84B34A}" name="Lansing, Jeni E [KIN]" initials="JL" userId="S::jenil@iastate.edu::e5994bc0-8160-4c20-8f34-2ca47512c0fb" providerId="AD"/>
  <p188:author id="{8BEBC3DE-8420-AB3B-F8B0-FB0461A38BB1}" name="Perkins, Seana L [KIN]" initials="PSL[" userId="S::perkinss@iastate.edu::ced0601f-aea7-4875-aac6-0937196ebdd4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Office" lastIdx="11" clrIdx="0"/>
  <p:cmAuthor id="2" name="Microsoft Office User" initials="Office [2]" lastIdx="1" clrIdx="1"/>
  <p:cmAuthor id="3" name="Microsoft Office User" initials="Office [3]" lastIdx="1" clrIdx="2"/>
  <p:cmAuthor id="4" name="Microsoft Office User" initials="Office [4]" lastIdx="1" clrIdx="3"/>
  <p:cmAuthor id="5" name="Microsoft Office User" initials="Office [5]" lastIdx="1" clrIdx="4"/>
  <p:cmAuthor id="6" name="Microsoft Office User" initials="Office [6]" lastIdx="1" clrIdx="5"/>
  <p:cmAuthor id="7" name="Microsoft Office User" initials="Office [7]" lastIdx="1" clrIdx="6"/>
  <p:cmAuthor id="8" name="Microsoft Office User" initials="Office [8]" lastIdx="1" clrIdx="7"/>
  <p:cmAuthor id="9" name="Microsoft Office User" initials="Office [9]" lastIdx="1" clrIdx="8"/>
  <p:cmAuthor id="10" name="Microsoft Office User" initials="Office [10]" lastIdx="1" clrIdx="9"/>
  <p:cmAuthor id="11" name="Microsoft Office User" initials="Office [11]" lastIdx="1" clrIdx="10"/>
  <p:cmAuthor id="12" name="Maria Perez" initials="MP" lastIdx="1" clrIdx="11"/>
  <p:cmAuthor id="13" name="Laura Ellingson" initials="LE" lastIdx="1" clrIdx="12"/>
  <p:cmAuthor id="14" name="Laura Ellingson" initials="LE [2]" lastIdx="1" clrIdx="13"/>
  <p:cmAuthor id="15" name="Laura Ellingson" initials="LE [3]" lastIdx="1" clrIdx="14"/>
  <p:cmAuthor id="16" name="Laura Ellingson" initials="LE [4]" lastIdx="1" clrIdx="15"/>
  <p:cmAuthor id="17" name="Laura Ellingson" initials="LE [5]" lastIdx="1" clrIdx="16"/>
  <p:cmAuthor id="18" name="Laura Ellingson" initials="LE [6]" lastIdx="1" clrIdx="17"/>
  <p:cmAuthor id="19" name="Laura Ellingson" initials="LE [7]" lastIdx="1" clrIdx="18"/>
  <p:cmAuthor id="20" name="Laura Ellingson" initials="LE [8]" lastIdx="1" clrIdx="19"/>
  <p:cmAuthor id="21" name="Perkins, Seana L [KIN]" initials="PSL[" lastIdx="3" clrIdx="20">
    <p:extLst>
      <p:ext uri="{19B8F6BF-5375-455C-9EA6-DF929625EA0E}">
        <p15:presenceInfo xmlns:p15="http://schemas.microsoft.com/office/powerpoint/2012/main" userId="S-1-5-21-1659004503-1450960922-1606980848-585878" providerId="AD"/>
      </p:ext>
    </p:extLst>
  </p:cmAuthor>
  <p:cmAuthor id="22" name="Perkins, Seana L [KIN]" initials="PSL[ [2]" lastIdx="11" clrIdx="21">
    <p:extLst>
      <p:ext uri="{19B8F6BF-5375-455C-9EA6-DF929625EA0E}">
        <p15:presenceInfo xmlns:p15="http://schemas.microsoft.com/office/powerpoint/2012/main" userId="S::perkinss@iastate.edu::ced0601f-aea7-4875-aac6-0937196ebdd4" providerId="AD"/>
      </p:ext>
    </p:extLst>
  </p:cmAuthor>
  <p:cmAuthor id="23" name="Meyer, Jacob [KIN]" initials="MJ[" lastIdx="1" clrIdx="22">
    <p:extLst>
      <p:ext uri="{19B8F6BF-5375-455C-9EA6-DF929625EA0E}">
        <p15:presenceInfo xmlns:p15="http://schemas.microsoft.com/office/powerpoint/2012/main" userId="S::jdmeyer3@iastate.edu::f3b5587f-1add-4991-a8d2-c648e45a6d6d" providerId="AD"/>
      </p:ext>
    </p:extLst>
  </p:cmAuthor>
  <p:cmAuthor id="24" name="Microsoft Office User" initials="MOU" lastIdx="1" clrIdx="23">
    <p:extLst>
      <p:ext uri="{19B8F6BF-5375-455C-9EA6-DF929625EA0E}">
        <p15:presenceInfo xmlns:p15="http://schemas.microsoft.com/office/powerpoint/2012/main" userId="Microsoft Office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80000"/>
    <a:srgbClr val="FF0000"/>
    <a:srgbClr val="FDC82F"/>
    <a:srgbClr val="FEC8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EF1527B-B893-4B1B-985F-5B458FC44618}" v="40" dt="2024-04-01T15:41:21.71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024"/>
    <p:restoredTop sz="96081" autoAdjust="0"/>
  </p:normalViewPr>
  <p:slideViewPr>
    <p:cSldViewPr snapToGrid="0" snapToObjects="1">
      <p:cViewPr>
        <p:scale>
          <a:sx n="17" d="100"/>
          <a:sy n="17" d="100"/>
        </p:scale>
        <p:origin x="552" y="36"/>
      </p:cViewPr>
      <p:guideLst>
        <p:guide orient="horz" pos="7512"/>
        <p:guide pos="138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8/10/relationships/authors" Target="authors.xml"/><Relationship Id="rId4" Type="http://schemas.openxmlformats.org/officeDocument/2006/relationships/commentAuthors" Target="commentAuthors.xml"/><Relationship Id="rId9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2CAEC4-255F-EE43-A23E-716EAB644157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DFB81B-CA75-5247-BFF0-E1583E752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773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686861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1pPr>
    <a:lvl2pPr marL="1843430" algn="l" defTabSz="3686861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2pPr>
    <a:lvl3pPr marL="3686861" algn="l" defTabSz="3686861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3pPr>
    <a:lvl4pPr marL="5530291" algn="l" defTabSz="3686861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4pPr>
    <a:lvl5pPr marL="7373722" algn="l" defTabSz="3686861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5pPr>
    <a:lvl6pPr marL="9217152" algn="l" defTabSz="3686861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6pPr>
    <a:lvl7pPr marL="11060582" algn="l" defTabSz="3686861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7pPr>
    <a:lvl8pPr marL="12904013" algn="l" defTabSz="3686861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8pPr>
    <a:lvl9pPr marL="14747443" algn="l" defTabSz="3686861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857500" y="514350"/>
            <a:ext cx="3429000" cy="25717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141309" indent="-54350" eaLnBrk="0" hangingPunct="0">
              <a:defRPr sz="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217399" indent="-43480" eaLnBrk="0" hangingPunct="0">
              <a:defRPr sz="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304358" indent="-43480" eaLnBrk="0" hangingPunct="0">
              <a:defRPr sz="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391317" indent="-43480" eaLnBrk="0" hangingPunct="0">
              <a:defRPr sz="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78277" indent="-43480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565236" indent="-43480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652196" indent="-43480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739155" indent="-43480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B8650ABC-9872-4196-85C9-C9789D9971DC}" type="slidenum">
              <a:rPr lang="en-US" altLang="en-US" sz="200">
                <a:latin typeface="Calibri" panose="020F0502020204030204" pitchFamily="34" charset="0"/>
              </a:rPr>
              <a:pPr eaLnBrk="1" hangingPunct="1"/>
              <a:t>1</a:t>
            </a:fld>
            <a:endParaRPr lang="en-US" altLang="en-US" sz="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0240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5387342"/>
            <a:ext cx="37307520" cy="11460480"/>
          </a:xfrm>
        </p:spPr>
        <p:txBody>
          <a:bodyPr anchor="b"/>
          <a:lstStyle>
            <a:lvl1pPr algn="ctr">
              <a:defRPr sz="28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400" y="17289782"/>
            <a:ext cx="32918400" cy="7947658"/>
          </a:xfrm>
        </p:spPr>
        <p:txBody>
          <a:bodyPr/>
          <a:lstStyle>
            <a:lvl1pPr marL="0" indent="0" algn="ctr">
              <a:buNone/>
              <a:defRPr sz="11520"/>
            </a:lvl1pPr>
            <a:lvl2pPr marL="2194560" indent="0" algn="ctr">
              <a:buNone/>
              <a:defRPr sz="9600"/>
            </a:lvl2pPr>
            <a:lvl3pPr marL="4389120" indent="0" algn="ctr">
              <a:buNone/>
              <a:defRPr sz="8640"/>
            </a:lvl3pPr>
            <a:lvl4pPr marL="6583680" indent="0" algn="ctr">
              <a:buNone/>
              <a:defRPr sz="7680"/>
            </a:lvl4pPr>
            <a:lvl5pPr marL="8778240" indent="0" algn="ctr">
              <a:buNone/>
              <a:defRPr sz="7680"/>
            </a:lvl5pPr>
            <a:lvl6pPr marL="10972800" indent="0" algn="ctr">
              <a:buNone/>
              <a:defRPr sz="7680"/>
            </a:lvl6pPr>
            <a:lvl7pPr marL="13167360" indent="0" algn="ctr">
              <a:buNone/>
              <a:defRPr sz="7680"/>
            </a:lvl7pPr>
            <a:lvl8pPr marL="15361920" indent="0" algn="ctr">
              <a:buNone/>
              <a:defRPr sz="7680"/>
            </a:lvl8pPr>
            <a:lvl9pPr marL="17556480" indent="0" algn="ctr">
              <a:buNone/>
              <a:defRPr sz="768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D56DF-CBAD-4A44-AC01-7EB459C8DE36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28591-5D21-3043-9B19-23BF3549F6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070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D56DF-CBAD-4A44-AC01-7EB459C8DE36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28591-5D21-3043-9B19-23BF3549F6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389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4662" y="8206749"/>
            <a:ext cx="37856160" cy="13693138"/>
          </a:xfrm>
        </p:spPr>
        <p:txBody>
          <a:bodyPr anchor="b"/>
          <a:lstStyle>
            <a:lvl1pPr>
              <a:defRPr sz="28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4662" y="22029429"/>
            <a:ext cx="37856160" cy="7200898"/>
          </a:xfrm>
        </p:spPr>
        <p:txBody>
          <a:bodyPr/>
          <a:lstStyle>
            <a:lvl1pPr marL="0" indent="0">
              <a:buNone/>
              <a:defRPr sz="11520">
                <a:solidFill>
                  <a:schemeClr val="tx1"/>
                </a:solidFill>
              </a:defRPr>
            </a:lvl1pPr>
            <a:lvl2pPr marL="219456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864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D56DF-CBAD-4A44-AC01-7EB459C8DE36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28591-5D21-3043-9B19-23BF3549F6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288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75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2199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D56DF-CBAD-4A44-AC01-7EB459C8DE36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28591-5D21-3043-9B19-23BF3549F6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712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1752607"/>
            <a:ext cx="37856160" cy="636270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3242" y="8069582"/>
            <a:ext cx="18568032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23242" y="12024360"/>
            <a:ext cx="18568032" cy="176860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19922" y="8069582"/>
            <a:ext cx="18659477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19922" y="12024360"/>
            <a:ext cx="18659477" cy="176860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D56DF-CBAD-4A44-AC01-7EB459C8DE36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28591-5D21-3043-9B19-23BF3549F6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312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D56DF-CBAD-4A44-AC01-7EB459C8DE36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28591-5D21-3043-9B19-23BF3549F6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298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D56DF-CBAD-4A44-AC01-7EB459C8DE36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28591-5D21-3043-9B19-23BF3549F6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5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194560"/>
            <a:ext cx="14156054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59477" y="4739647"/>
            <a:ext cx="22219920" cy="23393400"/>
          </a:xfrm>
        </p:spPr>
        <p:txBody>
          <a:bodyPr/>
          <a:lstStyle>
            <a:lvl1pPr>
              <a:defRPr sz="15360"/>
            </a:lvl1pPr>
            <a:lvl2pPr>
              <a:defRPr sz="13440"/>
            </a:lvl2pPr>
            <a:lvl3pPr>
              <a:defRPr sz="1152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9875520"/>
            <a:ext cx="14156054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D56DF-CBAD-4A44-AC01-7EB459C8DE36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28591-5D21-3043-9B19-23BF3549F6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74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194560"/>
            <a:ext cx="14156054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659477" y="4739647"/>
            <a:ext cx="22219920" cy="23393400"/>
          </a:xfrm>
        </p:spPr>
        <p:txBody>
          <a:bodyPr anchor="t"/>
          <a:lstStyle>
            <a:lvl1pPr marL="0" indent="0">
              <a:buNone/>
              <a:defRPr sz="15360"/>
            </a:lvl1pPr>
            <a:lvl2pPr marL="2194560" indent="0">
              <a:buNone/>
              <a:defRPr sz="13440"/>
            </a:lvl2pPr>
            <a:lvl3pPr marL="4389120" indent="0">
              <a:buNone/>
              <a:defRPr sz="1152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9875520"/>
            <a:ext cx="14156054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D56DF-CBAD-4A44-AC01-7EB459C8DE36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28591-5D21-3043-9B19-23BF3549F6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922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D56DF-CBAD-4A44-AC01-7EB459C8DE36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28591-5D21-3043-9B19-23BF3549F6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996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409642" y="1752600"/>
            <a:ext cx="946404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7522" y="1752600"/>
            <a:ext cx="27843480" cy="2789682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D56DF-CBAD-4A44-AC01-7EB459C8DE36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28591-5D21-3043-9B19-23BF3549F6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690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17520" y="1752607"/>
            <a:ext cx="3785616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0" y="8763000"/>
            <a:ext cx="3785616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1752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6D56DF-CBAD-4A44-AC01-7EB459C8DE36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38960" y="30510487"/>
            <a:ext cx="1481328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99816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128591-5D21-3043-9B19-23BF3549F6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466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389120" rtl="0" eaLnBrk="1" latinLnBrk="0" hangingPunct="1">
        <a:lnSpc>
          <a:spcPct val="90000"/>
        </a:lnSpc>
        <a:spcBef>
          <a:spcPct val="0"/>
        </a:spcBef>
        <a:buNone/>
        <a:defRPr sz="211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97280" indent="-1097280" algn="l" defTabSz="4389120" rtl="0" eaLnBrk="1" latinLnBrk="0" hangingPunct="1">
        <a:lnSpc>
          <a:spcPct val="90000"/>
        </a:lnSpc>
        <a:spcBef>
          <a:spcPts val="4800"/>
        </a:spcBef>
        <a:buFont typeface="Arial" panose="020B0604020202020204" pitchFamily="34" charset="0"/>
        <a:buChar char="•"/>
        <a:defRPr sz="13440" kern="1200">
          <a:solidFill>
            <a:schemeClr val="tx1"/>
          </a:solidFill>
          <a:latin typeface="+mn-lt"/>
          <a:ea typeface="+mn-ea"/>
          <a:cs typeface="+mn-cs"/>
        </a:defRPr>
      </a:lvl1pPr>
      <a:lvl2pPr marL="32918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1152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4" Type="http://schemas.openxmlformats.org/officeDocument/2006/relationships/image" Target="../media/image2.jpe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 Box 11"/>
          <p:cNvSpPr txBox="1">
            <a:spLocks noChangeArrowheads="1"/>
          </p:cNvSpPr>
          <p:nvPr/>
        </p:nvSpPr>
        <p:spPr bwMode="auto">
          <a:xfrm>
            <a:off x="24244400" y="11946900"/>
            <a:ext cx="19646800" cy="17945213"/>
          </a:xfrm>
          <a:prstGeom prst="rect">
            <a:avLst/>
          </a:prstGeom>
          <a:solidFill>
            <a:schemeClr val="bg1"/>
          </a:solidFill>
          <a:ln w="76200">
            <a:solidFill>
              <a:srgbClr val="880000"/>
            </a:solidFill>
            <a:round/>
            <a:headEnd/>
            <a:tailEnd/>
          </a:ln>
        </p:spPr>
        <p:txBody>
          <a:bodyPr lIns="308563" tIns="257133" rIns="308563" bIns="514271"/>
          <a:lstStyle>
            <a:lvl1pPr eaLnBrk="0" hangingPunct="0">
              <a:tabLst>
                <a:tab pos="508000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508000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508000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508000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508000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8000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8000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8000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8000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 Box 11"/>
          <p:cNvSpPr txBox="1">
            <a:spLocks noChangeArrowheads="1"/>
          </p:cNvSpPr>
          <p:nvPr/>
        </p:nvSpPr>
        <p:spPr bwMode="auto">
          <a:xfrm>
            <a:off x="28643227" y="6340342"/>
            <a:ext cx="15245398" cy="5545345"/>
          </a:xfrm>
          <a:prstGeom prst="rect">
            <a:avLst/>
          </a:prstGeom>
          <a:solidFill>
            <a:schemeClr val="bg1"/>
          </a:solidFill>
          <a:ln w="76200">
            <a:solidFill>
              <a:srgbClr val="880000"/>
            </a:solidFill>
            <a:round/>
            <a:headEnd/>
            <a:tailEnd/>
          </a:ln>
        </p:spPr>
        <p:txBody>
          <a:bodyPr lIns="308563" tIns="257133" rIns="308563" bIns="514271"/>
          <a:lstStyle>
            <a:lvl1pPr eaLnBrk="0" hangingPunct="0">
              <a:tabLst>
                <a:tab pos="508000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508000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508000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508000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508000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8000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8000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8000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8000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257167" indent="-257167">
              <a:buClr>
                <a:srgbClr val="B50304"/>
              </a:buClr>
              <a:buFont typeface="Wingdings" charset="2"/>
              <a:buChar char="Ø"/>
            </a:pPr>
            <a:endParaRPr lang="en-US" altLang="en-US" sz="800" b="1" dirty="0">
              <a:latin typeface="Helvetica" charset="0"/>
              <a:ea typeface="Helvetica" charset="0"/>
              <a:cs typeface="Helvetica" charset="0"/>
            </a:endParaRPr>
          </a:p>
          <a:p>
            <a:pPr marL="257167" indent="-257167">
              <a:buClr>
                <a:srgbClr val="B50304"/>
              </a:buClr>
              <a:buFont typeface="Wingdings" charset="2"/>
              <a:buChar char="Ø"/>
            </a:pPr>
            <a:endParaRPr lang="en-US" altLang="en-US" sz="1351" b="1" dirty="0">
              <a:latin typeface="Helvetica" charset="0"/>
              <a:ea typeface="Helvetica" charset="0"/>
              <a:cs typeface="Helvetica" charset="0"/>
            </a:endParaRPr>
          </a:p>
          <a:p>
            <a:pPr marL="257167" indent="-257167">
              <a:buClr>
                <a:srgbClr val="B50304"/>
              </a:buClr>
              <a:buFont typeface="Wingdings" charset="2"/>
              <a:buChar char="Ø"/>
            </a:pPr>
            <a:endParaRPr lang="en-US" altLang="en-US" sz="1351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45" name="Text Box 11"/>
          <p:cNvSpPr txBox="1">
            <a:spLocks noChangeArrowheads="1"/>
          </p:cNvSpPr>
          <p:nvPr/>
        </p:nvSpPr>
        <p:spPr bwMode="auto">
          <a:xfrm>
            <a:off x="14768127" y="6383446"/>
            <a:ext cx="13918642" cy="5458151"/>
          </a:xfrm>
          <a:prstGeom prst="rect">
            <a:avLst/>
          </a:prstGeom>
          <a:solidFill>
            <a:schemeClr val="bg1"/>
          </a:solidFill>
          <a:ln w="76200">
            <a:solidFill>
              <a:srgbClr val="880000"/>
            </a:solidFill>
            <a:round/>
            <a:headEnd/>
            <a:tailEnd/>
          </a:ln>
        </p:spPr>
        <p:txBody>
          <a:bodyPr lIns="308563" tIns="257133" rIns="308563" bIns="514271"/>
          <a:lstStyle>
            <a:lvl1pPr eaLnBrk="0" hangingPunct="0">
              <a:tabLst>
                <a:tab pos="508000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508000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508000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508000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508000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8000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8000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8000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8000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buClr>
                <a:srgbClr val="B50304"/>
              </a:buClr>
            </a:pPr>
            <a:endParaRPr lang="en-US" altLang="en-US" sz="340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44" name="Text Box 11"/>
          <p:cNvSpPr txBox="1">
            <a:spLocks noChangeArrowheads="1"/>
          </p:cNvSpPr>
          <p:nvPr/>
        </p:nvSpPr>
        <p:spPr bwMode="auto">
          <a:xfrm>
            <a:off x="-31104" y="6269602"/>
            <a:ext cx="14814535" cy="5616085"/>
          </a:xfrm>
          <a:prstGeom prst="rect">
            <a:avLst/>
          </a:prstGeom>
          <a:noFill/>
          <a:ln w="76200">
            <a:solidFill>
              <a:srgbClr val="880000"/>
            </a:solidFill>
            <a:round/>
            <a:headEnd/>
            <a:tailEnd/>
          </a:ln>
        </p:spPr>
        <p:txBody>
          <a:bodyPr lIns="308563" tIns="257133" rIns="308563" bIns="514271"/>
          <a:lstStyle>
            <a:lvl1pPr eaLnBrk="0" hangingPunct="0">
              <a:tabLst>
                <a:tab pos="508000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508000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508000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508000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508000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8000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8000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8000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8000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571500" indent="-571500">
              <a:buClr>
                <a:srgbClr val="880000"/>
              </a:buClr>
              <a:buFont typeface="Arial" panose="020B0604020202020204" pitchFamily="34" charset="0"/>
              <a:buChar char="•"/>
            </a:pPr>
            <a:endParaRPr lang="en-US" altLang="en-US" sz="360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3" name="Rectangle 180"/>
          <p:cNvSpPr>
            <a:spLocks noChangeArrowheads="1"/>
          </p:cNvSpPr>
          <p:nvPr/>
        </p:nvSpPr>
        <p:spPr bwMode="auto">
          <a:xfrm>
            <a:off x="-49247" y="-125622"/>
            <a:ext cx="43986888" cy="5886430"/>
          </a:xfrm>
          <a:prstGeom prst="rect">
            <a:avLst/>
          </a:prstGeom>
          <a:solidFill>
            <a:srgbClr val="880000"/>
          </a:solidFill>
          <a:ln>
            <a:solidFill>
              <a:srgbClr val="880000"/>
            </a:solidFill>
          </a:ln>
        </p:spPr>
        <p:txBody>
          <a:bodyPr wrap="square" lIns="51427" tIns="25711" rIns="51427" bIns="25711" anchor="ctr">
            <a:noAutofit/>
          </a:bodyPr>
          <a:lstStyle/>
          <a:p>
            <a:pPr algn="ctr">
              <a:defRPr/>
            </a:pPr>
            <a:r>
              <a:rPr lang="en-US" sz="8800" b="1" dirty="0">
                <a:solidFill>
                  <a:srgbClr val="FDC82F"/>
                </a:solidFill>
                <a:latin typeface="Times New Roman" panose="02020603050405020304" pitchFamily="18" charset="0"/>
                <a:ea typeface="Helvetica" charset="0"/>
                <a:cs typeface="Times New Roman" panose="02020603050405020304" pitchFamily="18" charset="0"/>
              </a:rPr>
              <a:t>Influences of an Acute Exercise Bout on Insulin-Like Growth Factor-1 in Adults with Major Depressive Disorder</a:t>
            </a:r>
            <a:endParaRPr lang="en-US" sz="8800" b="1" dirty="0">
              <a:solidFill>
                <a:srgbClr val="FFC000"/>
              </a:solidFill>
              <a:latin typeface="Times New Roman" panose="02020603050405020304" pitchFamily="18" charset="0"/>
              <a:ea typeface="Helvetica" charset="0"/>
              <a:cs typeface="Times New Roman" panose="02020603050405020304" pitchFamily="18" charset="0"/>
            </a:endParaRPr>
          </a:p>
          <a:p>
            <a:pPr algn="ctr"/>
            <a:r>
              <a:rPr lang="en-US" altLang="en-US" sz="4000" b="1" i="1" dirty="0">
                <a:solidFill>
                  <a:schemeClr val="bg1"/>
                </a:solidFill>
                <a:latin typeface="Times New Roman" panose="02020603050405020304" pitchFamily="18" charset="0"/>
                <a:ea typeface="Helvetica" charset="0"/>
                <a:cs typeface="Times New Roman" panose="02020603050405020304" pitchFamily="18" charset="0"/>
              </a:rPr>
              <a:t>Shania J.E., Kelly</a:t>
            </a:r>
            <a:r>
              <a:rPr lang="en-US" altLang="en-US" sz="4000" b="1" i="1" baseline="30000" dirty="0">
                <a:solidFill>
                  <a:schemeClr val="bg1"/>
                </a:solidFill>
                <a:latin typeface="Times New Roman" panose="02020603050405020304" pitchFamily="18" charset="0"/>
                <a:ea typeface="Helvetica" charset="0"/>
                <a:cs typeface="Times New Roman" panose="02020603050405020304" pitchFamily="18" charset="0"/>
              </a:rPr>
              <a:t>1</a:t>
            </a:r>
            <a:r>
              <a:rPr lang="en-US" altLang="en-US" sz="4000" b="1" i="1" dirty="0">
                <a:solidFill>
                  <a:schemeClr val="bg1"/>
                </a:solidFill>
                <a:latin typeface="Times New Roman" panose="02020603050405020304" pitchFamily="18" charset="0"/>
                <a:ea typeface="Helvetica" charset="0"/>
                <a:cs typeface="Times New Roman" panose="02020603050405020304" pitchFamily="18" charset="0"/>
              </a:rPr>
              <a:t>,  Christiane Stielow</a:t>
            </a:r>
            <a:r>
              <a:rPr lang="en-US" altLang="en-US" sz="4000" b="1" i="1" baseline="30000" dirty="0">
                <a:solidFill>
                  <a:schemeClr val="bg1"/>
                </a:solidFill>
                <a:latin typeface="Times New Roman" panose="02020603050405020304" pitchFamily="18" charset="0"/>
                <a:ea typeface="Helvetica" charset="0"/>
                <a:cs typeface="Times New Roman" panose="02020603050405020304" pitchFamily="18" charset="0"/>
              </a:rPr>
              <a:t>2</a:t>
            </a:r>
            <a:r>
              <a:rPr lang="en-US" altLang="en-US" sz="4000" b="1" i="1" dirty="0">
                <a:solidFill>
                  <a:schemeClr val="bg1"/>
                </a:solidFill>
                <a:latin typeface="Times New Roman" panose="02020603050405020304" pitchFamily="18" charset="0"/>
                <a:ea typeface="Helvetica" charset="0"/>
                <a:cs typeface="Times New Roman" panose="02020603050405020304" pitchFamily="18" charset="0"/>
              </a:rPr>
              <a:t>, Stephan Heinzel</a:t>
            </a:r>
            <a:r>
              <a:rPr lang="en-US" altLang="en-US" sz="4000" b="1" i="1" baseline="30000" dirty="0">
                <a:solidFill>
                  <a:schemeClr val="bg1"/>
                </a:solidFill>
                <a:latin typeface="Times New Roman" panose="02020603050405020304" pitchFamily="18" charset="0"/>
                <a:ea typeface="Helvetica" charset="0"/>
                <a:cs typeface="Times New Roman" panose="02020603050405020304" pitchFamily="18" charset="0"/>
              </a:rPr>
              <a:t>3</a:t>
            </a:r>
            <a:r>
              <a:rPr lang="en-US" altLang="en-US" sz="4000" b="1" i="1" dirty="0">
                <a:solidFill>
                  <a:schemeClr val="bg1"/>
                </a:solidFill>
                <a:latin typeface="Times New Roman" panose="02020603050405020304" pitchFamily="18" charset="0"/>
                <a:ea typeface="Helvetica" charset="0"/>
                <a:cs typeface="Times New Roman" panose="02020603050405020304" pitchFamily="18" charset="0"/>
              </a:rPr>
              <a:t>, PhD, Andreas Heissel</a:t>
            </a:r>
            <a:r>
              <a:rPr lang="en-US" altLang="en-US" sz="4000" b="1" i="1" baseline="30000" dirty="0">
                <a:solidFill>
                  <a:schemeClr val="bg1"/>
                </a:solidFill>
                <a:latin typeface="Times New Roman" panose="02020603050405020304" pitchFamily="18" charset="0"/>
                <a:ea typeface="Helvetica" charset="0"/>
                <a:cs typeface="Times New Roman" panose="02020603050405020304" pitchFamily="18" charset="0"/>
              </a:rPr>
              <a:t>2</a:t>
            </a:r>
            <a:r>
              <a:rPr lang="en-US" altLang="en-US" sz="4000" b="1" i="1" dirty="0">
                <a:solidFill>
                  <a:schemeClr val="bg1"/>
                </a:solidFill>
                <a:latin typeface="Times New Roman" panose="02020603050405020304" pitchFamily="18" charset="0"/>
                <a:ea typeface="Helvetica" charset="0"/>
                <a:cs typeface="Times New Roman" panose="02020603050405020304" pitchFamily="18" charset="0"/>
              </a:rPr>
              <a:t>, PhD, and Jacob D. Meyer</a:t>
            </a:r>
            <a:r>
              <a:rPr lang="en-US" altLang="en-US" sz="4000" b="1" i="1" baseline="30000" dirty="0">
                <a:solidFill>
                  <a:schemeClr val="bg1"/>
                </a:solidFill>
                <a:latin typeface="Times New Roman" panose="02020603050405020304" pitchFamily="18" charset="0"/>
                <a:ea typeface="Helvetica" charset="0"/>
                <a:cs typeface="Times New Roman" panose="02020603050405020304" pitchFamily="18" charset="0"/>
              </a:rPr>
              <a:t>1</a:t>
            </a:r>
            <a:r>
              <a:rPr lang="en-US" altLang="en-US" sz="4000" b="1" i="1" dirty="0">
                <a:solidFill>
                  <a:schemeClr val="bg1"/>
                </a:solidFill>
                <a:latin typeface="Times New Roman" panose="02020603050405020304" pitchFamily="18" charset="0"/>
                <a:ea typeface="Helvetica" charset="0"/>
                <a:cs typeface="Times New Roman" panose="02020603050405020304" pitchFamily="18" charset="0"/>
              </a:rPr>
              <a:t>, PhD, FACSM</a:t>
            </a:r>
          </a:p>
          <a:p>
            <a:pPr algn="ctr"/>
            <a:r>
              <a:rPr lang="en-US" altLang="en-US" sz="4000" b="1" i="1" baseline="30000" dirty="0">
                <a:solidFill>
                  <a:schemeClr val="bg1"/>
                </a:solidFill>
                <a:latin typeface="Times New Roman" panose="02020603050405020304" pitchFamily="18" charset="0"/>
                <a:ea typeface="Helvetica" charset="0"/>
                <a:cs typeface="Times New Roman" panose="02020603050405020304" pitchFamily="18" charset="0"/>
              </a:rPr>
              <a:t>1</a:t>
            </a:r>
            <a:r>
              <a:rPr lang="en-US" altLang="en-US" sz="4000" b="1" i="1" dirty="0">
                <a:solidFill>
                  <a:schemeClr val="bg1"/>
                </a:solidFill>
                <a:latin typeface="Times New Roman" panose="02020603050405020304" pitchFamily="18" charset="0"/>
                <a:ea typeface="Helvetica" charset="0"/>
                <a:cs typeface="Times New Roman" panose="02020603050405020304" pitchFamily="18" charset="0"/>
              </a:rPr>
              <a:t>Department of Kinesiology, Iowa State University, Ames, IA</a:t>
            </a:r>
          </a:p>
          <a:p>
            <a:pPr algn="ctr"/>
            <a:r>
              <a:rPr lang="en-US" altLang="en-US" sz="4000" b="1" i="1" baseline="30000" dirty="0">
                <a:solidFill>
                  <a:schemeClr val="bg1"/>
                </a:solidFill>
                <a:latin typeface="Times New Roman" panose="02020603050405020304" pitchFamily="18" charset="0"/>
                <a:ea typeface="Helvetica" charset="0"/>
                <a:cs typeface="Times New Roman" panose="02020603050405020304" pitchFamily="18" charset="0"/>
              </a:rPr>
              <a:t>2</a:t>
            </a:r>
            <a:r>
              <a:rPr lang="en-US" altLang="en-US" sz="4000" b="1" i="1" dirty="0">
                <a:solidFill>
                  <a:schemeClr val="bg1"/>
                </a:solidFill>
                <a:latin typeface="Times New Roman" panose="02020603050405020304" pitchFamily="18" charset="0"/>
                <a:ea typeface="Helvetica" charset="0"/>
                <a:cs typeface="Times New Roman" panose="02020603050405020304" pitchFamily="18" charset="0"/>
              </a:rPr>
              <a:t>Department of Exercise and Health Sciences, University of Potsdam, Potsdam, Germany</a:t>
            </a:r>
          </a:p>
          <a:p>
            <a:pPr algn="ctr"/>
            <a:r>
              <a:rPr lang="en-US" altLang="en-US" sz="4000" b="1" i="1" baseline="30000" dirty="0">
                <a:solidFill>
                  <a:schemeClr val="bg1"/>
                </a:solidFill>
                <a:latin typeface="Times New Roman" panose="02020603050405020304" pitchFamily="18" charset="0"/>
                <a:ea typeface="Helvetica" charset="0"/>
                <a:cs typeface="Times New Roman" panose="02020603050405020304" pitchFamily="18" charset="0"/>
              </a:rPr>
              <a:t>3</a:t>
            </a:r>
            <a:r>
              <a:rPr lang="en-US" altLang="en-US" sz="4000" b="1" i="1" dirty="0">
                <a:solidFill>
                  <a:schemeClr val="bg1"/>
                </a:solidFill>
                <a:latin typeface="Times New Roman" panose="02020603050405020304" pitchFamily="18" charset="0"/>
                <a:ea typeface="Helvetica" charset="0"/>
                <a:cs typeface="Times New Roman" panose="02020603050405020304" pitchFamily="18" charset="0"/>
              </a:rPr>
              <a:t>Department of Educational Sciences and Psychology, Technical University of Dortmund, Germany</a:t>
            </a:r>
          </a:p>
          <a:p>
            <a:pPr algn="ctr">
              <a:defRPr/>
            </a:pPr>
            <a:endParaRPr lang="en-US" sz="2160" b="1" dirty="0">
              <a:ln>
                <a:solidFill>
                  <a:schemeClr val="bg1"/>
                </a:solidFill>
              </a:ln>
              <a:solidFill>
                <a:schemeClr val="accent3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4339" name="Text Box 7"/>
          <p:cNvSpPr txBox="1">
            <a:spLocks noChangeArrowheads="1"/>
          </p:cNvSpPr>
          <p:nvPr/>
        </p:nvSpPr>
        <p:spPr bwMode="auto">
          <a:xfrm>
            <a:off x="-31104" y="11527287"/>
            <a:ext cx="24275504" cy="18391027"/>
          </a:xfrm>
          <a:prstGeom prst="rect">
            <a:avLst/>
          </a:prstGeom>
          <a:noFill/>
          <a:ln w="76200">
            <a:solidFill>
              <a:srgbClr val="880000"/>
            </a:solidFill>
            <a:round/>
            <a:headEnd/>
            <a:tailEnd/>
          </a:ln>
        </p:spPr>
        <p:txBody>
          <a:bodyPr lIns="246888" tIns="246888" rIns="246888" bIns="2468880"/>
          <a:lstStyle>
            <a:lvl1pPr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4000" b="1" dirty="0">
              <a:latin typeface="Times New Roman" panose="02020603050405020304" pitchFamily="18" charset="0"/>
              <a:ea typeface="Helvetica" charset="0"/>
              <a:cs typeface="Times New Roman" panose="02020603050405020304" pitchFamily="18" charset="0"/>
            </a:endParaRPr>
          </a:p>
          <a:p>
            <a:endParaRPr lang="en-US" altLang="en-US" sz="4000" b="1" dirty="0">
              <a:latin typeface="Times New Roman" panose="02020603050405020304" pitchFamily="18" charset="0"/>
              <a:ea typeface="Helvetica" charset="0"/>
              <a:cs typeface="Times New Roman" panose="02020603050405020304" pitchFamily="18" charset="0"/>
            </a:endParaRPr>
          </a:p>
          <a:p>
            <a:endParaRPr lang="en-US" altLang="en-US" sz="4000" b="1" dirty="0">
              <a:latin typeface="Times New Roman" panose="02020603050405020304" pitchFamily="18" charset="0"/>
              <a:ea typeface="Helvetica" charset="0"/>
              <a:cs typeface="Times New Roman" panose="02020603050405020304" pitchFamily="18" charset="0"/>
            </a:endParaRPr>
          </a:p>
          <a:p>
            <a:endParaRPr lang="en-US" altLang="en-US" sz="4000" b="1" dirty="0">
              <a:latin typeface="Times New Roman" panose="02020603050405020304" pitchFamily="18" charset="0"/>
              <a:ea typeface="Helvetica" charset="0"/>
              <a:cs typeface="Times New Roman" panose="02020603050405020304" pitchFamily="18" charset="0"/>
            </a:endParaRPr>
          </a:p>
          <a:p>
            <a:endParaRPr lang="en-US" altLang="en-US" sz="4000" b="1" dirty="0">
              <a:latin typeface="Times New Roman" panose="02020603050405020304" pitchFamily="18" charset="0"/>
              <a:ea typeface="Helvetica" charset="0"/>
              <a:cs typeface="Times New Roman" panose="02020603050405020304" pitchFamily="18" charset="0"/>
            </a:endParaRPr>
          </a:p>
          <a:p>
            <a:endParaRPr lang="en-US" altLang="en-US" sz="4000" b="1" dirty="0">
              <a:latin typeface="Times New Roman" panose="02020603050405020304" pitchFamily="18" charset="0"/>
              <a:ea typeface="Helvetica" charset="0"/>
              <a:cs typeface="Times New Roman" panose="02020603050405020304" pitchFamily="18" charset="0"/>
            </a:endParaRPr>
          </a:p>
          <a:p>
            <a:endParaRPr lang="en-US" altLang="en-US" sz="4000" b="1" dirty="0">
              <a:latin typeface="Times New Roman" panose="02020603050405020304" pitchFamily="18" charset="0"/>
              <a:ea typeface="Helvetica" charset="0"/>
              <a:cs typeface="Times New Roman" panose="02020603050405020304" pitchFamily="18" charset="0"/>
            </a:endParaRPr>
          </a:p>
          <a:p>
            <a:endParaRPr lang="en-US" altLang="en-US" sz="4000" b="1" dirty="0">
              <a:latin typeface="Times New Roman" panose="02020603050405020304" pitchFamily="18" charset="0"/>
              <a:ea typeface="Helvetica" charset="0"/>
              <a:cs typeface="Times New Roman" panose="02020603050405020304" pitchFamily="18" charset="0"/>
            </a:endParaRPr>
          </a:p>
          <a:p>
            <a:endParaRPr lang="en-US" altLang="en-US" sz="4000" b="1" dirty="0">
              <a:latin typeface="Times New Roman" panose="02020603050405020304" pitchFamily="18" charset="0"/>
              <a:ea typeface="Helvetica" charset="0"/>
              <a:cs typeface="Times New Roman" panose="02020603050405020304" pitchFamily="18" charset="0"/>
            </a:endParaRPr>
          </a:p>
          <a:p>
            <a:endParaRPr lang="en-US" altLang="en-US" sz="4000" b="1" dirty="0">
              <a:latin typeface="Times New Roman" panose="02020603050405020304" pitchFamily="18" charset="0"/>
              <a:ea typeface="Helvetica" charset="0"/>
              <a:cs typeface="Times New Roman" panose="02020603050405020304" pitchFamily="18" charset="0"/>
            </a:endParaRPr>
          </a:p>
          <a:p>
            <a:endParaRPr lang="en-US" altLang="en-US" sz="4000" b="1" dirty="0">
              <a:latin typeface="Times New Roman" panose="02020603050405020304" pitchFamily="18" charset="0"/>
              <a:ea typeface="Helvetica" charset="0"/>
              <a:cs typeface="Times New Roman" panose="02020603050405020304" pitchFamily="18" charset="0"/>
            </a:endParaRPr>
          </a:p>
          <a:p>
            <a:endParaRPr lang="en-US" altLang="en-US" sz="4000" b="1" dirty="0">
              <a:latin typeface="Times New Roman" panose="02020603050405020304" pitchFamily="18" charset="0"/>
              <a:ea typeface="Helvetica" charset="0"/>
              <a:cs typeface="Times New Roman" panose="02020603050405020304" pitchFamily="18" charset="0"/>
            </a:endParaRPr>
          </a:p>
          <a:p>
            <a:endParaRPr lang="en-US" altLang="en-US" sz="4000" b="1" dirty="0">
              <a:latin typeface="Times New Roman" panose="02020603050405020304" pitchFamily="18" charset="0"/>
              <a:ea typeface="Helvetica" charset="0"/>
              <a:cs typeface="Times New Roman" panose="02020603050405020304" pitchFamily="18" charset="0"/>
            </a:endParaRPr>
          </a:p>
          <a:p>
            <a:endParaRPr lang="en-US" altLang="en-US" sz="4000" b="1" dirty="0">
              <a:latin typeface="Times New Roman" panose="02020603050405020304" pitchFamily="18" charset="0"/>
              <a:ea typeface="Helvetica" charset="0"/>
              <a:cs typeface="Times New Roman" panose="02020603050405020304" pitchFamily="18" charset="0"/>
            </a:endParaRPr>
          </a:p>
          <a:p>
            <a:endParaRPr lang="en-US" altLang="en-US" sz="4000" b="1" dirty="0">
              <a:latin typeface="Times New Roman" panose="02020603050405020304" pitchFamily="18" charset="0"/>
              <a:ea typeface="Helvetica" charset="0"/>
              <a:cs typeface="Times New Roman" panose="02020603050405020304" pitchFamily="18" charset="0"/>
            </a:endParaRPr>
          </a:p>
          <a:p>
            <a:endParaRPr lang="en-US" altLang="en-US" sz="4000" b="1" dirty="0">
              <a:latin typeface="Times New Roman" panose="02020603050405020304" pitchFamily="18" charset="0"/>
              <a:ea typeface="Helvetica" charset="0"/>
              <a:cs typeface="Times New Roman" panose="02020603050405020304" pitchFamily="18" charset="0"/>
            </a:endParaRPr>
          </a:p>
          <a:p>
            <a:endParaRPr lang="en-US" altLang="en-US" sz="4000" b="1" dirty="0">
              <a:latin typeface="Times New Roman" panose="02020603050405020304" pitchFamily="18" charset="0"/>
              <a:ea typeface="Helvetica" charset="0"/>
              <a:cs typeface="Times New Roman" panose="02020603050405020304" pitchFamily="18" charset="0"/>
            </a:endParaRPr>
          </a:p>
          <a:p>
            <a:endParaRPr lang="en-US" altLang="en-US" sz="4000" b="1" dirty="0">
              <a:latin typeface="Times New Roman" panose="02020603050405020304" pitchFamily="18" charset="0"/>
              <a:ea typeface="Helvetica" charset="0"/>
              <a:cs typeface="Times New Roman" panose="02020603050405020304" pitchFamily="18" charset="0"/>
            </a:endParaRPr>
          </a:p>
          <a:p>
            <a:endParaRPr lang="en-US" altLang="en-US" sz="4000" b="1" dirty="0">
              <a:latin typeface="Times New Roman" panose="02020603050405020304" pitchFamily="18" charset="0"/>
              <a:ea typeface="Helvetica" charset="0"/>
              <a:cs typeface="Times New Roman" panose="02020603050405020304" pitchFamily="18" charset="0"/>
            </a:endParaRPr>
          </a:p>
          <a:p>
            <a:r>
              <a:rPr lang="en-US" altLang="en-US" sz="4000" b="1" dirty="0">
                <a:latin typeface="Times New Roman" panose="02020603050405020304" pitchFamily="18" charset="0"/>
                <a:ea typeface="Helvetica" charset="0"/>
                <a:cs typeface="Times New Roman" panose="02020603050405020304" pitchFamily="18" charset="0"/>
              </a:rPr>
              <a:t>PARTICIPANTS (MDD ; Healthy Controls)</a:t>
            </a:r>
          </a:p>
        </p:txBody>
      </p:sp>
      <p:sp>
        <p:nvSpPr>
          <p:cNvPr id="30" name="Text Box 276"/>
          <p:cNvSpPr txBox="1">
            <a:spLocks noChangeArrowheads="1"/>
          </p:cNvSpPr>
          <p:nvPr/>
        </p:nvSpPr>
        <p:spPr bwMode="auto">
          <a:xfrm>
            <a:off x="-74647" y="29824873"/>
            <a:ext cx="43986887" cy="562755"/>
          </a:xfrm>
          <a:prstGeom prst="rect">
            <a:avLst/>
          </a:prstGeom>
          <a:solidFill>
            <a:srgbClr val="880000"/>
          </a:solidFill>
          <a:ln>
            <a:solidFill>
              <a:srgbClr val="88000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5949" tIns="17975" rIns="329184" bIns="17975">
            <a:noAutofit/>
          </a:bodyPr>
          <a:lstStyle>
            <a:lvl1pPr defTabSz="663575" eaLnBrk="0" hangingPunct="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663575" eaLnBrk="0" hangingPunct="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663575" eaLnBrk="0" hangingPunct="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663575" eaLnBrk="0" hangingPunct="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663575" eaLnBrk="0" hangingPunct="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663575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663575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663575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663575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829" b="1">
                <a:solidFill>
                  <a:srgbClr val="FDC82F"/>
                </a:solidFill>
                <a:latin typeface="+mn-lt"/>
                <a:ea typeface="Helvetica" charset="0"/>
                <a:cs typeface="Helvetica" charset="0"/>
              </a:rPr>
              <a:t>    </a:t>
            </a:r>
            <a:r>
              <a:rPr lang="en-US" altLang="en-US" sz="3600" b="1">
                <a:solidFill>
                  <a:srgbClr val="FDC82F"/>
                </a:solidFill>
                <a:latin typeface="+mn-lt"/>
                <a:ea typeface="Helvetica" charset="0"/>
                <a:cs typeface="Helvetica" charset="0"/>
              </a:rPr>
              <a:t>Key References</a:t>
            </a:r>
            <a:endParaRPr lang="en-US" altLang="en-US" sz="2829" b="1">
              <a:solidFill>
                <a:srgbClr val="FDC82F"/>
              </a:solidFill>
              <a:latin typeface="+mn-lt"/>
              <a:ea typeface="Helvetica" charset="0"/>
              <a:cs typeface="Helvetica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065957" y="17486540"/>
            <a:ext cx="103923" cy="799821"/>
          </a:xfrm>
          <a:prstGeom prst="rect">
            <a:avLst/>
          </a:prstGeom>
          <a:noFill/>
        </p:spPr>
        <p:txBody>
          <a:bodyPr wrap="none" lIns="51427" tIns="25711" rIns="51427" bIns="25711" rtlCol="0">
            <a:spAutoFit/>
          </a:bodyPr>
          <a:lstStyle/>
          <a:p>
            <a:endParaRPr lang="en-US" sz="486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35" name="Text Box 276"/>
          <p:cNvSpPr txBox="1">
            <a:spLocks noChangeArrowheads="1"/>
          </p:cNvSpPr>
          <p:nvPr/>
        </p:nvSpPr>
        <p:spPr bwMode="auto">
          <a:xfrm>
            <a:off x="14525505" y="5565064"/>
            <a:ext cx="14345708" cy="867298"/>
          </a:xfrm>
          <a:prstGeom prst="rect">
            <a:avLst/>
          </a:prstGeom>
          <a:solidFill>
            <a:srgbClr val="880000"/>
          </a:solidFill>
          <a:ln>
            <a:solidFill>
              <a:srgbClr val="88000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5949" tIns="17975" rIns="35949" bIns="17975">
            <a:spAutoFit/>
          </a:bodyPr>
          <a:lstStyle>
            <a:lvl1pPr defTabSz="663575" eaLnBrk="0" hangingPunct="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663575" eaLnBrk="0" hangingPunct="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663575" eaLnBrk="0" hangingPunct="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663575" eaLnBrk="0" hangingPunct="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663575" eaLnBrk="0" hangingPunct="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663575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663575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663575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663575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en-US" sz="4000" b="1" dirty="0">
                <a:solidFill>
                  <a:srgbClr val="FFC000"/>
                </a:solidFill>
                <a:latin typeface="Times New Roman" panose="02020603050405020304" pitchFamily="18" charset="0"/>
                <a:ea typeface="Helvetica" charset="0"/>
                <a:cs typeface="Times New Roman" panose="02020603050405020304" pitchFamily="18" charset="0"/>
              </a:rPr>
              <a:t>   </a:t>
            </a:r>
            <a:r>
              <a:rPr lang="en-US" altLang="en-US" sz="5400" b="1" dirty="0">
                <a:solidFill>
                  <a:srgbClr val="FFC000"/>
                </a:solidFill>
                <a:latin typeface="Times New Roman" panose="02020603050405020304" pitchFamily="18" charset="0"/>
                <a:ea typeface="Helvetica" charset="0"/>
                <a:cs typeface="Times New Roman" panose="02020603050405020304" pitchFamily="18" charset="0"/>
              </a:rPr>
              <a:t>Key Findings</a:t>
            </a:r>
          </a:p>
        </p:txBody>
      </p:sp>
      <p:sp>
        <p:nvSpPr>
          <p:cNvPr id="37" name="Text Box 276"/>
          <p:cNvSpPr txBox="1">
            <a:spLocks noChangeArrowheads="1"/>
          </p:cNvSpPr>
          <p:nvPr/>
        </p:nvSpPr>
        <p:spPr bwMode="auto">
          <a:xfrm>
            <a:off x="28871213" y="5555608"/>
            <a:ext cx="15045387" cy="867298"/>
          </a:xfrm>
          <a:prstGeom prst="rect">
            <a:avLst/>
          </a:prstGeom>
          <a:solidFill>
            <a:srgbClr val="880000"/>
          </a:solidFill>
          <a:ln>
            <a:solidFill>
              <a:srgbClr val="88000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5949" tIns="17975" rIns="35949" bIns="17975">
            <a:spAutoFit/>
          </a:bodyPr>
          <a:lstStyle>
            <a:lvl1pPr defTabSz="663575" eaLnBrk="0" hangingPunct="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663575" eaLnBrk="0" hangingPunct="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663575" eaLnBrk="0" hangingPunct="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663575" eaLnBrk="0" hangingPunct="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663575" eaLnBrk="0" hangingPunct="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663575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663575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663575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663575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en-US" sz="5400" b="1" dirty="0">
                <a:solidFill>
                  <a:srgbClr val="FFC000"/>
                </a:solidFill>
                <a:latin typeface="Times New Roman" panose="02020603050405020304" pitchFamily="18" charset="0"/>
                <a:ea typeface="Helvetica" charset="0"/>
                <a:cs typeface="Times New Roman" panose="02020603050405020304" pitchFamily="18" charset="0"/>
              </a:rPr>
              <a:t>Conclusions</a:t>
            </a:r>
          </a:p>
        </p:txBody>
      </p:sp>
      <p:sp>
        <p:nvSpPr>
          <p:cNvPr id="38" name="Text Box 276"/>
          <p:cNvSpPr txBox="1">
            <a:spLocks noChangeArrowheads="1"/>
          </p:cNvSpPr>
          <p:nvPr/>
        </p:nvSpPr>
        <p:spPr bwMode="auto">
          <a:xfrm>
            <a:off x="-42698" y="5561642"/>
            <a:ext cx="14858079" cy="867298"/>
          </a:xfrm>
          <a:prstGeom prst="rect">
            <a:avLst/>
          </a:prstGeom>
          <a:solidFill>
            <a:srgbClr val="880000"/>
          </a:solidFill>
          <a:ln>
            <a:solidFill>
              <a:srgbClr val="88000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5949" tIns="17975" rIns="35949" bIns="17975">
            <a:spAutoFit/>
          </a:bodyPr>
          <a:lstStyle>
            <a:lvl1pPr defTabSz="663575" eaLnBrk="0" hangingPunct="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663575" eaLnBrk="0" hangingPunct="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663575" eaLnBrk="0" hangingPunct="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663575" eaLnBrk="0" hangingPunct="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663575" eaLnBrk="0" hangingPunct="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663575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663575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663575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663575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en-US" sz="5400" b="1" dirty="0">
                <a:solidFill>
                  <a:srgbClr val="FFC000"/>
                </a:solidFill>
                <a:latin typeface="Times New Roman" panose="02020603050405020304" pitchFamily="18" charset="0"/>
                <a:ea typeface="Helvetica" charset="0"/>
                <a:cs typeface="Times New Roman" panose="02020603050405020304" pitchFamily="18" charset="0"/>
              </a:rPr>
              <a:t>Rationale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-16840" y="11315301"/>
            <a:ext cx="21118557" cy="631599"/>
          </a:xfrm>
          <a:prstGeom prst="rect">
            <a:avLst/>
          </a:prstGeom>
          <a:solidFill>
            <a:srgbClr val="880000"/>
          </a:solidFill>
          <a:ln>
            <a:solidFill>
              <a:srgbClr val="8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rgbClr val="FDC82F"/>
                </a:solidFill>
                <a:latin typeface="Times New Roman" panose="02020603050405020304" pitchFamily="18" charset="0"/>
                <a:ea typeface="Helvetica" charset="0"/>
                <a:cs typeface="Times New Roman" panose="02020603050405020304" pitchFamily="18" charset="0"/>
              </a:rPr>
              <a:t>Methods</a:t>
            </a:r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7766" y="2224308"/>
            <a:ext cx="3479249" cy="346615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7484792" y="20241135"/>
            <a:ext cx="42564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80"/>
          </a:p>
        </p:txBody>
      </p:sp>
      <p:sp>
        <p:nvSpPr>
          <p:cNvPr id="36" name="Text Box 276">
            <a:extLst>
              <a:ext uri="{FF2B5EF4-FFF2-40B4-BE49-F238E27FC236}">
                <a16:creationId xmlns:a16="http://schemas.microsoft.com/office/drawing/2014/main" id="{4CB04E75-6A25-F349-ACBB-847A8AB268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4647" y="32634656"/>
            <a:ext cx="43986887" cy="384140"/>
          </a:xfrm>
          <a:prstGeom prst="rect">
            <a:avLst/>
          </a:prstGeom>
          <a:solidFill>
            <a:srgbClr val="880000"/>
          </a:solidFill>
          <a:ln>
            <a:solidFill>
              <a:srgbClr val="88000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5949" tIns="17975" rIns="329184" bIns="17975">
            <a:noAutofit/>
          </a:bodyPr>
          <a:lstStyle>
            <a:lvl1pPr defTabSz="663575" eaLnBrk="0" hangingPunct="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663575" eaLnBrk="0" hangingPunct="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663575" eaLnBrk="0" hangingPunct="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663575" eaLnBrk="0" hangingPunct="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663575" eaLnBrk="0" hangingPunct="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663575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663575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663575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663575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829" b="1">
                <a:solidFill>
                  <a:srgbClr val="FDC82F"/>
                </a:solidFill>
                <a:latin typeface="Helvetica" charset="0"/>
                <a:ea typeface="Helvetica" charset="0"/>
                <a:cs typeface="Helvetica" charset="0"/>
              </a:rPr>
              <a:t>  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55152" y="6613992"/>
            <a:ext cx="14591711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5138" indent="-465138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Insulin-like growth factor-1 (IGF-1) has important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neurological functions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may be dysregulated in major depressive disorder (MDD)</a:t>
            </a:r>
            <a:r>
              <a:rPr lang="en-US" sz="3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65138" indent="-465138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Acute exercise can temporarily raise IGF-1 levels in healthy individuals</a:t>
            </a:r>
            <a:r>
              <a:rPr lang="en-US" sz="3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65138" indent="-465138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Exercise-induced IGF-1 changes may be moderated by major clinical and behavioral factors in MDD</a:t>
            </a:r>
            <a:r>
              <a:rPr lang="en-US" sz="3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2,5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65138" indent="-465138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This analysis aimed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determine the potential moderation of changes in IGF-1 following a maximal, acute exercise bout by depression severity, antidepressant usage, and physical activity behaviors.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8470A9-79BD-804C-BCED-895F274A2495}"/>
              </a:ext>
            </a:extLst>
          </p:cNvPr>
          <p:cNvSpPr txBox="1"/>
          <p:nvPr/>
        </p:nvSpPr>
        <p:spPr>
          <a:xfrm>
            <a:off x="50113" y="30505962"/>
            <a:ext cx="4357982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1. Al-Qahtani, A. M., Shaikh, M. A. K., &amp; Shaikh, I. A. (2018). Exercise as a treatment modality for depression: A narrative review. 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Alexandria Journal of Medicine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54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(4), Article 4. https://doi.org/10.4314/bafm.v54i4</a:t>
            </a:r>
          </a:p>
          <a:p>
            <a:r>
              <a:rPr lang="en-US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2.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Arinami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H., Watanabe, Y., Suzuki, Y., Tajiri, M.,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Tsuneyama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N., &amp; Someya, T. (2023). Serum cortisol and insulin-like growth factor 1 levels in major depressive disorder and schizophrenia. 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Scientific Reports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13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(1), Article 1. https://doi.org/10.1038/s41598-023-28449-8</a:t>
            </a:r>
          </a:p>
          <a:p>
            <a:r>
              <a:rPr lang="en-US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3. Berg, U., &amp; Bang, P. (2005). Exercise and Circulating Insulin-Like Growth Factor I. 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Hormone Research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62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(Suppl. 1), 50–58. https://doi.org/10.1159/000080759</a:t>
            </a:r>
          </a:p>
          <a:p>
            <a:r>
              <a:rPr lang="en-US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4.  Heinzel, S., Rapp, M. A.,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Fydrich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T.,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Ströhle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A.,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Terán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C.,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Kallies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G.,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Schwefel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M., &amp;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Heissel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A. (2018). 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Neurobiological mechanisms of exercise and psychotherapy in depression: The 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SPeED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study—Rationale, design, and methodological issues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Levada, O. A., &amp;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Troyan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A. S. (2017). Insulin-like growth factor-1: A possible marker for emotional and cognitive disturbances, and treatment effectiveness in major depressive disorder. 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Annals of General Psychiatry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16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(1). Scopus. https://doi.org/10.1186/s12991-017-0161-3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000" dirty="0">
              <a:latin typeface="Times New Roman" panose="02020603050405020304" pitchFamily="18" charset="0"/>
              <a:ea typeface="Helvetica" charset="0"/>
              <a:cs typeface="Times New Roman" panose="02020603050405020304" pitchFamily="18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58C8FF1-BCB3-9241-A769-26D1A405FAC9}"/>
              </a:ext>
            </a:extLst>
          </p:cNvPr>
          <p:cNvSpPr/>
          <p:nvPr/>
        </p:nvSpPr>
        <p:spPr>
          <a:xfrm>
            <a:off x="21071817" y="11315301"/>
            <a:ext cx="22806039" cy="631599"/>
          </a:xfrm>
          <a:prstGeom prst="rect">
            <a:avLst/>
          </a:prstGeom>
          <a:solidFill>
            <a:srgbClr val="880000"/>
          </a:solidFill>
          <a:ln>
            <a:solidFill>
              <a:srgbClr val="8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rgbClr val="FDC82F"/>
                </a:solidFill>
                <a:latin typeface="Times New Roman" panose="02020603050405020304" pitchFamily="18" charset="0"/>
                <a:ea typeface="Helvetica" charset="0"/>
                <a:cs typeface="Times New Roman" panose="02020603050405020304" pitchFamily="18" charset="0"/>
              </a:rPr>
              <a:t>Results</a:t>
            </a:r>
          </a:p>
        </p:txBody>
      </p:sp>
      <p:pic>
        <p:nvPicPr>
          <p:cNvPr id="1028" name="Picture 4" descr="American College of Sports Medicine">
            <a:extLst>
              <a:ext uri="{FF2B5EF4-FFF2-40B4-BE49-F238E27FC236}">
                <a16:creationId xmlns:a16="http://schemas.microsoft.com/office/drawing/2014/main" id="{817113AB-D06C-C906-B050-6B5B77EA79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00274" y="1808302"/>
            <a:ext cx="3761053" cy="3761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Graphic 17" descr="Flip calendar with solid fill">
            <a:extLst>
              <a:ext uri="{FF2B5EF4-FFF2-40B4-BE49-F238E27FC236}">
                <a16:creationId xmlns:a16="http://schemas.microsoft.com/office/drawing/2014/main" id="{84E427C7-4EAB-6220-C3CE-1FDAD2AB9A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8628" y="24312204"/>
            <a:ext cx="2524294" cy="2524294"/>
          </a:xfrm>
          <a:prstGeom prst="rect">
            <a:avLst/>
          </a:prstGeom>
        </p:spPr>
      </p:pic>
      <p:pic>
        <p:nvPicPr>
          <p:cNvPr id="20" name="Graphic 19" descr="Scale outline">
            <a:extLst>
              <a:ext uri="{FF2B5EF4-FFF2-40B4-BE49-F238E27FC236}">
                <a16:creationId xmlns:a16="http://schemas.microsoft.com/office/drawing/2014/main" id="{DB4E9E7B-4E5E-35F6-31B8-3B9CFE911F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06784" y="24343748"/>
            <a:ext cx="2523744" cy="252374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1873F90-AF53-DC94-232D-199B539D4645}"/>
              </a:ext>
            </a:extLst>
          </p:cNvPr>
          <p:cNvSpPr txBox="1"/>
          <p:nvPr/>
        </p:nvSpPr>
        <p:spPr>
          <a:xfrm>
            <a:off x="3003200" y="26724676"/>
            <a:ext cx="4330776" cy="3917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BMI </a:t>
            </a:r>
          </a:p>
          <a:p>
            <a:pPr algn="ctr"/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(kg/m</a:t>
            </a:r>
            <a:r>
              <a:rPr lang="en-US" sz="4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4400" b="1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 ± 4 ; </a:t>
            </a:r>
          </a:p>
          <a:p>
            <a:pPr algn="ctr"/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 ± 4</a:t>
            </a:r>
            <a:endParaRPr lang="en-US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latin typeface="Actor" panose="020B060402020202020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3A62464-EE2E-FE80-B304-5E2E7E7A8D84}"/>
              </a:ext>
            </a:extLst>
          </p:cNvPr>
          <p:cNvSpPr txBox="1"/>
          <p:nvPr/>
        </p:nvSpPr>
        <p:spPr>
          <a:xfrm>
            <a:off x="11574667" y="26701940"/>
            <a:ext cx="2760115" cy="2800767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HAM-D </a:t>
            </a:r>
          </a:p>
          <a:p>
            <a:pPr algn="ctr"/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 Score</a:t>
            </a:r>
          </a:p>
          <a:p>
            <a:pPr algn="ctr"/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 ± 4 ; </a:t>
            </a:r>
          </a:p>
          <a:p>
            <a:pPr algn="ctr"/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± 1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D228660-52D7-8FD8-4C1B-20D10BCF58CA}"/>
              </a:ext>
            </a:extLst>
          </p:cNvPr>
          <p:cNvSpPr txBox="1"/>
          <p:nvPr/>
        </p:nvSpPr>
        <p:spPr>
          <a:xfrm>
            <a:off x="13925189" y="26659799"/>
            <a:ext cx="597556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Activity </a:t>
            </a:r>
          </a:p>
          <a:p>
            <a:pPr algn="ctr"/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 Mins/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Wk</a:t>
            </a:r>
            <a:endParaRPr lang="en-US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2341 ± 2622 ; </a:t>
            </a:r>
          </a:p>
          <a:p>
            <a:pPr algn="ctr"/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3392 ± 2536</a:t>
            </a:r>
          </a:p>
          <a:p>
            <a:pPr algn="ctr"/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" name="Graphic 25" descr="Gender with solid fill">
            <a:extLst>
              <a:ext uri="{FF2B5EF4-FFF2-40B4-BE49-F238E27FC236}">
                <a16:creationId xmlns:a16="http://schemas.microsoft.com/office/drawing/2014/main" id="{5F32FA5E-F15C-60D6-0C47-744AA102377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479582" y="24389360"/>
            <a:ext cx="2523744" cy="2523744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747F966E-B826-CA24-4835-1C8DC33B6439}"/>
              </a:ext>
            </a:extLst>
          </p:cNvPr>
          <p:cNvSpPr txBox="1"/>
          <p:nvPr/>
        </p:nvSpPr>
        <p:spPr>
          <a:xfrm>
            <a:off x="6114177" y="26701548"/>
            <a:ext cx="508093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Male</a:t>
            </a:r>
          </a:p>
          <a:p>
            <a:pPr algn="ctr"/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59 ; 14</a:t>
            </a:r>
          </a:p>
          <a:p>
            <a:pPr algn="ctr"/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Female </a:t>
            </a:r>
          </a:p>
          <a:p>
            <a:pPr algn="ctr"/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54 ; 20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37E144A-4C37-5E4D-E0CE-501A2880E604}"/>
              </a:ext>
            </a:extLst>
          </p:cNvPr>
          <p:cNvSpPr txBox="1"/>
          <p:nvPr/>
        </p:nvSpPr>
        <p:spPr>
          <a:xfrm>
            <a:off x="-95687" y="26588286"/>
            <a:ext cx="3343253" cy="45947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Age </a:t>
            </a:r>
          </a:p>
          <a:p>
            <a:pPr algn="ctr"/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(years)</a:t>
            </a:r>
          </a:p>
          <a:p>
            <a:pPr algn="ctr"/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39 ± 10 ; </a:t>
            </a:r>
          </a:p>
          <a:p>
            <a:pPr algn="ctr"/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37 ± 13</a:t>
            </a:r>
          </a:p>
          <a:p>
            <a:pPr algn="ctr"/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Actor" panose="020B0604020202020204" charset="0"/>
              </a:rPr>
              <a:t>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CA76295-0195-4A07-7EF1-C5567B2F1795}"/>
              </a:ext>
            </a:extLst>
          </p:cNvPr>
          <p:cNvSpPr txBox="1"/>
          <p:nvPr/>
        </p:nvSpPr>
        <p:spPr>
          <a:xfrm>
            <a:off x="24678866" y="24681353"/>
            <a:ext cx="8439465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Depression status was not associated with pre-or-post exercise IGF-1 levels (all p&gt;0.36)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Depression severity was not associated with pre-or-post exercise IGF-1 levels (all p&gt;0.70)</a:t>
            </a: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2D892ED-5DCF-3052-C977-0717853A72CF}"/>
              </a:ext>
            </a:extLst>
          </p:cNvPr>
          <p:cNvSpPr txBox="1"/>
          <p:nvPr/>
        </p:nvSpPr>
        <p:spPr>
          <a:xfrm>
            <a:off x="14929694" y="6807865"/>
            <a:ext cx="13699723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5138" indent="-465138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Individuals with MDD and healthy controls showed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similar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post-exercise IGF-1 changes. </a:t>
            </a:r>
          </a:p>
          <a:p>
            <a:pPr marL="465138" indent="-465138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Depression severity, antidepressant usage, and self-reported physical activity were not significant predictors of post-exercise IGF-1(p&gt;0.05). </a:t>
            </a:r>
          </a:p>
          <a:p>
            <a:pPr marL="465138" indent="-465138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was a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moderate-to-large difference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between those reporting to be inactive (not meeting MVPA guidelines) and those reporting minimally active (meeting MVPA guidelines).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2AF8539-3325-6448-2B1C-34149B61BE10}"/>
              </a:ext>
            </a:extLst>
          </p:cNvPr>
          <p:cNvSpPr txBox="1"/>
          <p:nvPr/>
        </p:nvSpPr>
        <p:spPr>
          <a:xfrm>
            <a:off x="28760827" y="6775534"/>
            <a:ext cx="15045387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5138" indent="-465138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Similar exercise-induced IGF-1 changes between groups suggests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acute exercise may lead to beneficial IGF-1 changes in those with MDD.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5138" indent="-465138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Variations between physical activity groups requires farther exploration to understand physical activity’s impact on the IGF-1 system.</a:t>
            </a:r>
          </a:p>
          <a:p>
            <a:pPr marL="465138" indent="-465138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Adults with MDD are likely to have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favorable exercise-induced IGF-1 changes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regardless of major clinical or behavioral differences</a:t>
            </a:r>
            <a:r>
              <a:rPr lang="en-US" sz="3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2,5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supporting the broad recommendation of exercise during treatment for adults with MDD.</a:t>
            </a:r>
          </a:p>
          <a:p>
            <a:endParaRPr lang="en-US" sz="44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4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5138" indent="-465138">
              <a:buFont typeface="Arial" panose="020B0604020202020204" pitchFamily="34" charset="0"/>
              <a:buChar char="•"/>
            </a:pPr>
            <a:endParaRPr lang="en-US" sz="44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9210BE6-53E6-9C6F-83EF-DFCBA61AABD4}"/>
              </a:ext>
            </a:extLst>
          </p:cNvPr>
          <p:cNvSpPr txBox="1"/>
          <p:nvPr/>
        </p:nvSpPr>
        <p:spPr>
          <a:xfrm>
            <a:off x="33367308" y="24676714"/>
            <a:ext cx="10690538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(C)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Antidepressant usage/type was not associated with pre-or-post exercise IGF-1 levels (all p&gt;0.59)</a:t>
            </a: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(D)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Physical activity levels were not associated with pre-or-post exercise IGF-1 levels (all p&gt;0.06)</a:t>
            </a: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7A2C0F8-B778-D3B3-7C70-6DC529942FAE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445502" y="12226927"/>
            <a:ext cx="7145348" cy="1075816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25C73E8-AB20-7055-5DA4-883FB986C4D6}"/>
              </a:ext>
            </a:extLst>
          </p:cNvPr>
          <p:cNvSpPr txBox="1"/>
          <p:nvPr/>
        </p:nvSpPr>
        <p:spPr>
          <a:xfrm>
            <a:off x="19156634" y="26789623"/>
            <a:ext cx="4330776" cy="280076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IGF-1 Changes (ng/mL)</a:t>
            </a:r>
          </a:p>
          <a:p>
            <a:pPr algn="ctr"/>
            <a:r>
              <a:rPr lang="en-US" sz="4400" dirty="0">
                <a:latin typeface="Times New Roman"/>
                <a:cs typeface="Times New Roman"/>
              </a:rPr>
              <a:t>11.3 ± 12.9</a:t>
            </a:r>
          </a:p>
          <a:p>
            <a:pPr algn="ctr"/>
            <a:r>
              <a:rPr lang="en-US" sz="4400" dirty="0">
                <a:latin typeface="Times New Roman"/>
                <a:cs typeface="Times New Roman"/>
              </a:rPr>
              <a:t>11.3 ± 20.4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2" name="Picture 41" descr="A diagram of a life cycle&#10;&#10;Description automatically generated">
            <a:extLst>
              <a:ext uri="{FF2B5EF4-FFF2-40B4-BE49-F238E27FC236}">
                <a16:creationId xmlns:a16="http://schemas.microsoft.com/office/drawing/2014/main" id="{59B36623-91A9-47D4-F4C7-CFEE9DE2CCC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34603" y="12455694"/>
            <a:ext cx="14509546" cy="9680001"/>
          </a:xfrm>
          <a:prstGeom prst="rect">
            <a:avLst/>
          </a:prstGeom>
        </p:spPr>
      </p:pic>
      <p:pic>
        <p:nvPicPr>
          <p:cNvPr id="14340" name="Picture 14339">
            <a:extLst>
              <a:ext uri="{FF2B5EF4-FFF2-40B4-BE49-F238E27FC236}">
                <a16:creationId xmlns:a16="http://schemas.microsoft.com/office/drawing/2014/main" id="{8F014060-1BFB-866F-72F4-F5ACE5A62A9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322584" y="18139762"/>
            <a:ext cx="9619990" cy="5486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590061C-1201-43BE-54A7-DEA91FC5354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4332253" y="12296169"/>
            <a:ext cx="9610321" cy="548088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4B052B8-A05E-E4E6-E289-50EE4CB8A38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477345" y="24150720"/>
            <a:ext cx="2623366" cy="252374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836451E-3BC9-FFFF-A691-1556AE5B850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6812779" y="24150721"/>
            <a:ext cx="965878" cy="2523744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4CC6A064-3ECE-4EEA-4209-D1C9E9CEC0C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0901725" y="24150721"/>
            <a:ext cx="630936" cy="2523744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4660524A-9E36-C2A5-DE2F-16FFFB42DBB0}"/>
              </a:ext>
            </a:extLst>
          </p:cNvPr>
          <p:cNvSpPr txBox="1"/>
          <p:nvPr/>
        </p:nvSpPr>
        <p:spPr>
          <a:xfrm>
            <a:off x="24464132" y="23740717"/>
            <a:ext cx="18868231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Linear regression results suggest: </a:t>
            </a: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968B161-5B0A-8FDE-F42B-67BFBBBDC020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2627768" y="17620392"/>
            <a:ext cx="1120140" cy="105156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55202DA-3931-1675-039F-47364DEC3C0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2862057" y="24522791"/>
            <a:ext cx="1120140" cy="105156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5220FC1-EFAA-0F14-699C-DA51F44A6C8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3335591" y="27274906"/>
            <a:ext cx="402449" cy="105156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DD781A0-93FA-4208-174D-3292983D814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278197" y="27157946"/>
            <a:ext cx="1090027" cy="10486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CF8D0C9-C453-97F7-0619-4C61BFAA29DB}"/>
              </a:ext>
            </a:extLst>
          </p:cNvPr>
          <p:cNvSpPr txBox="1"/>
          <p:nvPr/>
        </p:nvSpPr>
        <p:spPr>
          <a:xfrm>
            <a:off x="31351225" y="11795339"/>
            <a:ext cx="2899218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719FFD6-6070-5143-9680-83F327F0F222}"/>
              </a:ext>
            </a:extLst>
          </p:cNvPr>
          <p:cNvSpPr txBox="1"/>
          <p:nvPr/>
        </p:nvSpPr>
        <p:spPr>
          <a:xfrm>
            <a:off x="30838822" y="17637500"/>
            <a:ext cx="2899218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5C419B6-20B4-8A95-0E67-C15D9ECB034A}"/>
              </a:ext>
            </a:extLst>
          </p:cNvPr>
          <p:cNvSpPr txBox="1"/>
          <p:nvPr/>
        </p:nvSpPr>
        <p:spPr>
          <a:xfrm>
            <a:off x="29342106" y="31064874"/>
            <a:ext cx="248653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Rationale Paper:</a:t>
            </a:r>
            <a:r>
              <a:rPr lang="en-US" sz="3600" dirty="0"/>
              <a:t> </a:t>
            </a:r>
          </a:p>
          <a:p>
            <a:endParaRPr lang="en-US" altLang="en-US" sz="2600" dirty="0">
              <a:ea typeface="Helvetica" charset="0"/>
              <a:cs typeface="Helvetica" charset="0"/>
            </a:endParaRP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44439DD7-BBF6-3A1F-871D-351AA72E1DB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1828643" y="30566600"/>
            <a:ext cx="1907035" cy="1940939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287FD294-9BFA-04A3-EA14-71E7C365413E}"/>
              </a:ext>
            </a:extLst>
          </p:cNvPr>
          <p:cNvSpPr txBox="1"/>
          <p:nvPr/>
        </p:nvSpPr>
        <p:spPr>
          <a:xfrm>
            <a:off x="34106889" y="30961575"/>
            <a:ext cx="248653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Primary Paper: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600" dirty="0"/>
          </a:p>
          <a:p>
            <a:endParaRPr lang="en-US" altLang="en-US" sz="2600" dirty="0">
              <a:ea typeface="Helvetica" charset="0"/>
              <a:cs typeface="Helvetica" charset="0"/>
            </a:endParaRP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7ED9ECBE-8CCA-9AE5-975E-634D2736B468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6250243" y="30644152"/>
            <a:ext cx="1907034" cy="1898595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9F17B217-63BD-97ED-963C-653F243C881B}"/>
              </a:ext>
            </a:extLst>
          </p:cNvPr>
          <p:cNvSpPr txBox="1"/>
          <p:nvPr/>
        </p:nvSpPr>
        <p:spPr>
          <a:xfrm>
            <a:off x="38423346" y="30999683"/>
            <a:ext cx="248653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BDNF Paper: </a:t>
            </a:r>
            <a:endParaRPr lang="en-US" sz="3600" dirty="0"/>
          </a:p>
          <a:p>
            <a:endParaRPr lang="en-US" altLang="en-US" sz="2600" dirty="0">
              <a:ea typeface="Helvetica" charset="0"/>
              <a:cs typeface="Helvetica" charset="0"/>
            </a:endParaRPr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4C40530D-2857-53AF-BF9D-8C05DEE3FB7D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0506395" y="30605069"/>
            <a:ext cx="1907034" cy="1932349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CEC0BB56-925A-69D3-4BCB-860E852D979F}"/>
              </a:ext>
            </a:extLst>
          </p:cNvPr>
          <p:cNvSpPr txBox="1"/>
          <p:nvPr/>
        </p:nvSpPr>
        <p:spPr>
          <a:xfrm>
            <a:off x="31526385" y="29763507"/>
            <a:ext cx="10458631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Papers from the </a:t>
            </a:r>
            <a:r>
              <a:rPr lang="en-US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SPeED</a:t>
            </a:r>
            <a:r>
              <a:rPr lang="en-U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Study Dataset: </a:t>
            </a:r>
            <a:endParaRPr lang="en-US" sz="3600" dirty="0">
              <a:solidFill>
                <a:srgbClr val="FFFF00"/>
              </a:solidFill>
            </a:endParaRPr>
          </a:p>
          <a:p>
            <a:endParaRPr lang="en-US" altLang="en-US" sz="2600" dirty="0">
              <a:ea typeface="Helvetica" charset="0"/>
              <a:cs typeface="Helvetica" charset="0"/>
            </a:endParaRP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192477A7-A7B4-962D-E514-1E876D77B0C6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4016537" y="12259839"/>
            <a:ext cx="9603956" cy="5477256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1DED0BF-03F5-B843-10CE-26B0A585CF3E}"/>
              </a:ext>
            </a:extLst>
          </p:cNvPr>
          <p:cNvSpPr txBox="1"/>
          <p:nvPr/>
        </p:nvSpPr>
        <p:spPr>
          <a:xfrm>
            <a:off x="41412629" y="11841597"/>
            <a:ext cx="1716745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9A2626-2E6B-CBCE-6DDD-BAD8ED3A63E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2661327" y="12060540"/>
            <a:ext cx="1090027" cy="1048633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717C7E79-8298-80DC-2FEE-032A4BF32CF0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4013262" y="18187647"/>
            <a:ext cx="9603956" cy="54772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99B9EE-0578-CB2A-9021-510344F9107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3129374" y="17730328"/>
            <a:ext cx="402449" cy="1051560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6AA2817E-65E4-5500-758A-B405BEAB6F58}"/>
              </a:ext>
            </a:extLst>
          </p:cNvPr>
          <p:cNvSpPr txBox="1"/>
          <p:nvPr/>
        </p:nvSpPr>
        <p:spPr>
          <a:xfrm>
            <a:off x="41873705" y="17681036"/>
            <a:ext cx="1575243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6305E0-65A7-3E2B-8A43-C39C57C2CF8D}"/>
              </a:ext>
            </a:extLst>
          </p:cNvPr>
          <p:cNvSpPr txBox="1"/>
          <p:nvPr/>
        </p:nvSpPr>
        <p:spPr>
          <a:xfrm>
            <a:off x="4179428" y="22498229"/>
            <a:ext cx="699572" cy="2101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  <a:p>
            <a:pPr algn="ctr"/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Actor" panose="020B0604020202020204" charset="0"/>
              </a:rPr>
              <a:t> 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12E351E9-E511-6758-3028-71BC0CAA1BD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3254279" y="12222755"/>
            <a:ext cx="396647" cy="158658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5EEA790A-8E0C-E027-582B-8A24B233C64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4612039" y="24451162"/>
            <a:ext cx="396647" cy="158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887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1717"/>
    </mc:Choice>
    <mc:Fallback xmlns="">
      <p:transition spd="slow" advTm="221717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6626</TotalTime>
  <Words>770</Words>
  <Application>Microsoft Office PowerPoint</Application>
  <PresentationFormat>Custom</PresentationFormat>
  <Paragraphs>99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Actor</vt:lpstr>
      <vt:lpstr>Arial</vt:lpstr>
      <vt:lpstr>Calibri</vt:lpstr>
      <vt:lpstr>Calibri Light</vt:lpstr>
      <vt:lpstr>Helvetica</vt:lpstr>
      <vt:lpstr>Times New Roman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Perez</dc:creator>
  <cp:lastModifiedBy>Shania Kelly</cp:lastModifiedBy>
  <cp:revision>41</cp:revision>
  <cp:lastPrinted>2022-05-24T15:43:57Z</cp:lastPrinted>
  <dcterms:created xsi:type="dcterms:W3CDTF">2018-04-16T20:28:12Z</dcterms:created>
  <dcterms:modified xsi:type="dcterms:W3CDTF">2024-05-15T23:21:05Z</dcterms:modified>
</cp:coreProperties>
</file>